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3" r:id="rId5"/>
    <p:sldId id="264" r:id="rId6"/>
    <p:sldId id="265" r:id="rId7"/>
    <p:sldId id="266" r:id="rId8"/>
    <p:sldId id="267" r:id="rId9"/>
    <p:sldId id="268" r:id="rId10"/>
    <p:sldId id="270" r:id="rId11"/>
    <p:sldId id="269" r:id="rId12"/>
    <p:sldId id="260" r:id="rId13"/>
    <p:sldId id="261" r:id="rId14"/>
    <p:sldId id="262" r:id="rId15"/>
    <p:sldId id="25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9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3BC6-B23A-49B9-8E84-0D9697627A0A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89352-FB50-4447-AC21-F9DAB6019C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3BC6-B23A-49B9-8E84-0D9697627A0A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89352-FB50-4447-AC21-F9DAB6019C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3BC6-B23A-49B9-8E84-0D9697627A0A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89352-FB50-4447-AC21-F9DAB6019C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3BC6-B23A-49B9-8E84-0D9697627A0A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89352-FB50-4447-AC21-F9DAB6019C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3BC6-B23A-49B9-8E84-0D9697627A0A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89352-FB50-4447-AC21-F9DAB6019C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3BC6-B23A-49B9-8E84-0D9697627A0A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89352-FB50-4447-AC21-F9DAB6019C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3BC6-B23A-49B9-8E84-0D9697627A0A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89352-FB50-4447-AC21-F9DAB6019C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3BC6-B23A-49B9-8E84-0D9697627A0A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89352-FB50-4447-AC21-F9DAB6019C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3BC6-B23A-49B9-8E84-0D9697627A0A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E389352-FB50-4447-AC21-F9DAB6019CE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3BC6-B23A-49B9-8E84-0D9697627A0A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89352-FB50-4447-AC21-F9DAB6019C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3BC6-B23A-49B9-8E84-0D9697627A0A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89352-FB50-4447-AC21-F9DAB6019C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F573BC6-B23A-49B9-8E84-0D9697627A0A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E389352-FB50-4447-AC21-F9DAB6019CE9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Қазіргі жарық көздері.</a:t>
            </a:r>
            <a:r>
              <a:rPr lang="ru-RU" dirty="0" smtClean="0"/>
              <a:t> </a:t>
            </a:r>
            <a:r>
              <a:rPr lang="ru-RU" dirty="0" err="1" smtClean="0"/>
              <a:t>Қыздыру шамдары</a:t>
            </a:r>
            <a:r>
              <a:rPr lang="ru-RU" dirty="0" smtClean="0"/>
              <a:t>. </a:t>
            </a:r>
            <a:r>
              <a:rPr lang="ru-RU" dirty="0" err="1" smtClean="0"/>
              <a:t>Люминесцентті</a:t>
            </a:r>
            <a:r>
              <a:rPr lang="ru-RU" dirty="0" smtClean="0"/>
              <a:t> </a:t>
            </a:r>
            <a:r>
              <a:rPr lang="ru-RU" dirty="0" err="1" smtClean="0"/>
              <a:t>шамдар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k-KZ" dirty="0" smtClean="0"/>
              <a:t>Дәріс 5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395930"/>
          </a:xfrm>
        </p:spPr>
        <p:txBody>
          <a:bodyPr>
            <a:normAutofit fontScale="92500" lnSpcReduction="10000"/>
          </a:bodyPr>
          <a:lstStyle/>
          <a:p>
            <a:r>
              <a:rPr lang="kk-KZ" b="1" dirty="0" smtClean="0"/>
              <a:t>Жарық көздері мен шырақтарды таңдауды бағалау</a:t>
            </a:r>
            <a:endParaRPr lang="ru-RU" b="1" dirty="0" smtClean="0"/>
          </a:p>
          <a:p>
            <a:r>
              <a:rPr lang="kk-KZ" dirty="0" smtClean="0"/>
              <a:t>Өндірістік ғимараттарда жасанды жарықтандыру үшін газды-разрядты және қыздыру шамдары қолданылады.</a:t>
            </a:r>
            <a:endParaRPr lang="ru-RU" dirty="0" smtClean="0"/>
          </a:p>
          <a:p>
            <a:r>
              <a:rPr lang="kk-KZ" dirty="0" smtClean="0"/>
              <a:t>Газды-разрядты шамдардың құтышасының (колба) ішкі беті арнайы құраммен - </a:t>
            </a:r>
            <a:r>
              <a:rPr lang="kk-KZ" i="1" u="sng" dirty="0" smtClean="0"/>
              <a:t>люминафоромен</a:t>
            </a:r>
            <a:r>
              <a:rPr lang="kk-KZ" dirty="0" smtClean="0"/>
              <a:t> қапталып, құтыша сынап буымен және инертті газбен (аргон, ксенон және т.б.) толтырылады. Электр зарядын шам арқылы жібергенде пайда болатын ультракүлгін сәулелер люминафорға түсіп көрінетін жарыққа айналады.</a:t>
            </a:r>
          </a:p>
          <a:p>
            <a:r>
              <a:rPr lang="ru-RU" dirty="0" err="1" smtClean="0"/>
              <a:t>Газды-разрядты</a:t>
            </a:r>
            <a:r>
              <a:rPr lang="ru-RU" dirty="0" smtClean="0"/>
              <a:t> </a:t>
            </a:r>
            <a:r>
              <a:rPr lang="ru-RU" dirty="0" err="1" smtClean="0"/>
              <a:t>шамдардың түрлері: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- </a:t>
            </a:r>
            <a:r>
              <a:rPr lang="ru-RU" dirty="0" err="1" smtClean="0"/>
              <a:t>төменгі қысымды газдыразрядты</a:t>
            </a:r>
            <a:r>
              <a:rPr lang="ru-RU" dirty="0" smtClean="0"/>
              <a:t> </a:t>
            </a:r>
            <a:r>
              <a:rPr lang="ru-RU" dirty="0" err="1" smtClean="0"/>
              <a:t>шамдар</a:t>
            </a:r>
            <a:r>
              <a:rPr lang="ru-RU" dirty="0" smtClean="0"/>
              <a:t> (</a:t>
            </a:r>
            <a:r>
              <a:rPr lang="ru-RU" dirty="0" err="1" smtClean="0"/>
              <a:t>люминесцентті</a:t>
            </a:r>
            <a:r>
              <a:rPr lang="ru-RU" dirty="0" smtClean="0"/>
              <a:t>), ДСЛ (</a:t>
            </a:r>
            <a:r>
              <a:rPr lang="ru-RU" dirty="0" err="1" smtClean="0"/>
              <a:t>доғалы сынапты</a:t>
            </a:r>
            <a:r>
              <a:rPr lang="ru-RU" dirty="0" smtClean="0"/>
              <a:t> </a:t>
            </a:r>
            <a:r>
              <a:rPr lang="ru-RU" dirty="0" err="1" smtClean="0"/>
              <a:t>люминицентті</a:t>
            </a:r>
            <a:r>
              <a:rPr lang="ru-RU" dirty="0" smtClean="0"/>
              <a:t> </a:t>
            </a:r>
            <a:r>
              <a:rPr lang="ru-RU" dirty="0" err="1" smtClean="0"/>
              <a:t>шамдар</a:t>
            </a:r>
            <a:r>
              <a:rPr lang="ru-RU" dirty="0" smtClean="0"/>
              <a:t>), ДРЛ т.б.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181616"/>
          </a:xfrm>
        </p:spPr>
        <p:txBody>
          <a:bodyPr>
            <a:normAutofit fontScale="92500"/>
          </a:bodyPr>
          <a:lstStyle/>
          <a:p>
            <a:r>
              <a:rPr lang="ru-RU" b="1" dirty="0" err="1" smtClean="0"/>
              <a:t>Қыздыру шамдарында</a:t>
            </a:r>
            <a:r>
              <a:rPr lang="ru-RU" b="1" dirty="0" smtClean="0"/>
              <a:t> </a:t>
            </a:r>
            <a:r>
              <a:rPr lang="ru-RU" dirty="0" err="1" smtClean="0"/>
              <a:t>жарықтану қылдардың жоғары температураға дейін</a:t>
            </a:r>
            <a:r>
              <a:rPr lang="ru-RU" dirty="0" smtClean="0"/>
              <a:t> </a:t>
            </a:r>
            <a:r>
              <a:rPr lang="ru-RU" dirty="0" err="1" smtClean="0"/>
              <a:t>қызуы салдарынан</a:t>
            </a:r>
            <a:r>
              <a:rPr lang="ru-RU" dirty="0" smtClean="0"/>
              <a:t> </a:t>
            </a:r>
            <a:r>
              <a:rPr lang="ru-RU" dirty="0" err="1" smtClean="0"/>
              <a:t>болады</a:t>
            </a:r>
            <a:r>
              <a:rPr lang="ru-RU" dirty="0" smtClean="0"/>
              <a:t>. </a:t>
            </a:r>
            <a:r>
              <a:rPr lang="ru-RU" dirty="0" err="1" smtClean="0"/>
              <a:t>Бұл шамдардың жарық беруі</a:t>
            </a:r>
            <a:r>
              <a:rPr lang="ru-RU" dirty="0" smtClean="0"/>
              <a:t> аз </a:t>
            </a:r>
            <a:r>
              <a:rPr lang="ru-RU" dirty="0" err="1" smtClean="0"/>
              <a:t>болғандықтан </a:t>
            </a:r>
            <a:r>
              <a:rPr lang="ru-RU" dirty="0" smtClean="0"/>
              <a:t>(</a:t>
            </a:r>
            <a:r>
              <a:rPr lang="ru-RU" dirty="0" err="1" smtClean="0"/>
              <a:t>негізгі</a:t>
            </a:r>
            <a:r>
              <a:rPr lang="ru-RU" dirty="0" smtClean="0"/>
              <a:t> энергия </a:t>
            </a:r>
            <a:r>
              <a:rPr lang="ru-RU" dirty="0" err="1" smtClean="0"/>
              <a:t>бөлігі жылуға айналып</a:t>
            </a:r>
            <a:r>
              <a:rPr lang="ru-RU" dirty="0" smtClean="0"/>
              <a:t> </a:t>
            </a:r>
            <a:r>
              <a:rPr lang="ru-RU" dirty="0" err="1" smtClean="0"/>
              <a:t>кетеді</a:t>
            </a:r>
            <a:r>
              <a:rPr lang="ru-RU" dirty="0" smtClean="0"/>
              <a:t>) </a:t>
            </a:r>
            <a:r>
              <a:rPr lang="ru-RU" dirty="0" err="1" smtClean="0"/>
              <a:t>және спектрлік</a:t>
            </a:r>
            <a:r>
              <a:rPr lang="ru-RU" dirty="0" smtClean="0"/>
              <a:t> </a:t>
            </a:r>
            <a:r>
              <a:rPr lang="ru-RU" dirty="0" err="1" smtClean="0"/>
              <a:t>құрамында түстердің қабылдануын қиындататын </a:t>
            </a:r>
            <a:r>
              <a:rPr lang="ru-RU" dirty="0" smtClean="0"/>
              <a:t>(искажающих цветов) </a:t>
            </a:r>
            <a:r>
              <a:rPr lang="ru-RU" dirty="0" err="1" smtClean="0"/>
              <a:t>сәулелердің басым</a:t>
            </a:r>
            <a:r>
              <a:rPr lang="ru-RU" dirty="0" smtClean="0"/>
              <a:t> </a:t>
            </a:r>
            <a:r>
              <a:rPr lang="ru-RU" dirty="0" err="1" smtClean="0"/>
              <a:t>болуына</a:t>
            </a:r>
            <a:r>
              <a:rPr lang="ru-RU" dirty="0" smtClean="0"/>
              <a:t> </a:t>
            </a:r>
            <a:r>
              <a:rPr lang="ru-RU" dirty="0" err="1" smtClean="0"/>
              <a:t>байланысты</a:t>
            </a:r>
            <a:r>
              <a:rPr lang="ru-RU" dirty="0" smtClean="0"/>
              <a:t> </a:t>
            </a:r>
            <a:r>
              <a:rPr lang="ru-RU" dirty="0" err="1" smtClean="0"/>
              <a:t>өндірістерде газды-разрядтты</a:t>
            </a:r>
            <a:r>
              <a:rPr lang="ru-RU" dirty="0" smtClean="0"/>
              <a:t> </a:t>
            </a:r>
            <a:r>
              <a:rPr lang="ru-RU" dirty="0" err="1" smtClean="0"/>
              <a:t>шамдармен</a:t>
            </a:r>
            <a:r>
              <a:rPr lang="ru-RU" dirty="0" smtClean="0"/>
              <a:t> </a:t>
            </a:r>
            <a:r>
              <a:rPr lang="ru-RU" dirty="0" err="1" smtClean="0"/>
              <a:t>ығыстырылады</a:t>
            </a:r>
            <a:r>
              <a:rPr lang="ru-RU" dirty="0" smtClean="0"/>
              <a:t>.</a:t>
            </a:r>
            <a:endParaRPr lang="ru-RU" dirty="0" smtClean="0"/>
          </a:p>
          <a:p>
            <a:r>
              <a:rPr lang="ru-RU" dirty="0" err="1" smtClean="0"/>
              <a:t>Қазіргі кезде</a:t>
            </a:r>
            <a:r>
              <a:rPr lang="ru-RU" dirty="0" smtClean="0"/>
              <a:t> </a:t>
            </a:r>
            <a:r>
              <a:rPr lang="ru-RU" dirty="0" err="1" smtClean="0"/>
              <a:t>өнеркәсіптерді негізінен</a:t>
            </a:r>
            <a:r>
              <a:rPr lang="ru-RU" dirty="0" smtClean="0"/>
              <a:t> </a:t>
            </a:r>
            <a:r>
              <a:rPr lang="ru-RU" dirty="0" err="1" smtClean="0"/>
              <a:t>газразрядты</a:t>
            </a:r>
            <a:r>
              <a:rPr lang="ru-RU" dirty="0" smtClean="0"/>
              <a:t> </a:t>
            </a:r>
            <a:r>
              <a:rPr lang="ru-RU" dirty="0" err="1" smtClean="0"/>
              <a:t>жарық көздерін пайдалана</a:t>
            </a:r>
            <a:r>
              <a:rPr lang="ru-RU" dirty="0" smtClean="0"/>
              <a:t> </a:t>
            </a:r>
            <a:r>
              <a:rPr lang="ru-RU" dirty="0" err="1" smtClean="0"/>
              <a:t>отырып</a:t>
            </a:r>
            <a:r>
              <a:rPr lang="ru-RU" dirty="0" smtClean="0"/>
              <a:t> </a:t>
            </a:r>
            <a:r>
              <a:rPr lang="ru-RU" dirty="0" err="1" smtClean="0"/>
              <a:t>жобалайды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Қыздыру шамдарын</a:t>
            </a:r>
            <a:r>
              <a:rPr lang="ru-RU" dirty="0" smtClean="0"/>
              <a:t> </a:t>
            </a:r>
            <a:r>
              <a:rPr lang="ru-RU" dirty="0" err="1" smtClean="0"/>
              <a:t>газразрядты</a:t>
            </a:r>
            <a:r>
              <a:rPr lang="ru-RU" dirty="0" smtClean="0"/>
              <a:t> </a:t>
            </a:r>
            <a:r>
              <a:rPr lang="ru-RU" dirty="0" err="1" smtClean="0"/>
              <a:t>шамдарды</a:t>
            </a:r>
            <a:r>
              <a:rPr lang="ru-RU" dirty="0" smtClean="0"/>
              <a:t> </a:t>
            </a:r>
            <a:r>
              <a:rPr lang="ru-RU" dirty="0" err="1" smtClean="0"/>
              <a:t>пайдалану</a:t>
            </a:r>
            <a:r>
              <a:rPr lang="ru-RU" dirty="0" smtClean="0"/>
              <a:t> </a:t>
            </a:r>
            <a:r>
              <a:rPr lang="ru-RU" dirty="0" err="1" smtClean="0"/>
              <a:t>мүмкіндігі болмаған немесе</a:t>
            </a:r>
            <a:r>
              <a:rPr lang="ru-RU" dirty="0" smtClean="0"/>
              <a:t> </a:t>
            </a:r>
            <a:r>
              <a:rPr lang="ru-RU" dirty="0" err="1" smtClean="0"/>
              <a:t>техникалық тұрғыдан тиімсіз</a:t>
            </a:r>
            <a:r>
              <a:rPr lang="ru-RU" dirty="0" smtClean="0"/>
              <a:t> </a:t>
            </a:r>
            <a:r>
              <a:rPr lang="ru-RU" dirty="0" err="1" smtClean="0"/>
              <a:t>жағдайларда қолданады.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824558"/>
          </a:xfrm>
        </p:spPr>
        <p:txBody>
          <a:bodyPr>
            <a:normAutofit/>
          </a:bodyPr>
          <a:lstStyle/>
          <a:p>
            <a:r>
              <a:rPr lang="ru-RU" dirty="0" err="1" smtClean="0"/>
              <a:t>Жарық </a:t>
            </a:r>
            <a:r>
              <a:rPr lang="ru-RU" dirty="0" err="1" smtClean="0"/>
              <a:t>көзін алу</a:t>
            </a:r>
            <a:r>
              <a:rPr lang="ru-RU" dirty="0" smtClean="0"/>
              <a:t> </a:t>
            </a:r>
            <a:r>
              <a:rPr lang="ru-RU" dirty="0" err="1" smtClean="0"/>
              <a:t>үшін </a:t>
            </a:r>
            <a:r>
              <a:rPr lang="ru-RU" dirty="0" err="1" smtClean="0"/>
              <a:t>сынап</a:t>
            </a:r>
            <a:r>
              <a:rPr lang="ru-RU" dirty="0" smtClean="0"/>
              <a:t> </a:t>
            </a:r>
            <a:r>
              <a:rPr lang="ru-RU" dirty="0" err="1" smtClean="0"/>
              <a:t>буындағы газды</a:t>
            </a:r>
            <a:r>
              <a:rPr lang="ru-RU" dirty="0" smtClean="0"/>
              <a:t> </a:t>
            </a:r>
            <a:r>
              <a:rPr lang="ru-RU" dirty="0" err="1" smtClean="0"/>
              <a:t>ортаның электр</a:t>
            </a:r>
            <a:r>
              <a:rPr lang="ru-RU" dirty="0" smtClean="0"/>
              <a:t> </a:t>
            </a:r>
            <a:r>
              <a:rPr lang="ru-RU" dirty="0" err="1" smtClean="0"/>
              <a:t>разрядын</a:t>
            </a:r>
            <a:r>
              <a:rPr lang="ru-RU" dirty="0" smtClean="0"/>
              <a:t> </a:t>
            </a:r>
            <a:r>
              <a:rPr lang="ru-RU" dirty="0" err="1" smtClean="0"/>
              <a:t>қолданатын жасанды</a:t>
            </a:r>
            <a:r>
              <a:rPr lang="ru-RU" dirty="0" smtClean="0"/>
              <a:t> </a:t>
            </a:r>
            <a:r>
              <a:rPr lang="ru-RU" dirty="0" err="1" smtClean="0"/>
              <a:t>жарық көздерін </a:t>
            </a:r>
            <a:r>
              <a:rPr lang="ru-RU" b="1" dirty="0" err="1" smtClean="0"/>
              <a:t>газды</a:t>
            </a:r>
            <a:r>
              <a:rPr lang="ru-RU" b="1" dirty="0" smtClean="0"/>
              <a:t> </a:t>
            </a:r>
            <a:r>
              <a:rPr lang="ru-RU" b="1" dirty="0" err="1" smtClean="0"/>
              <a:t>разрядты</a:t>
            </a:r>
            <a:r>
              <a:rPr lang="ru-RU" b="1" dirty="0" smtClean="0"/>
              <a:t> </a:t>
            </a:r>
            <a:r>
              <a:rPr lang="ru-RU" b="1" dirty="0" err="1" smtClean="0"/>
              <a:t>сынап</a:t>
            </a:r>
            <a:r>
              <a:rPr lang="ru-RU" b="1" dirty="0" smtClean="0"/>
              <a:t> </a:t>
            </a:r>
            <a:r>
              <a:rPr lang="ru-RU" b="1" dirty="0" err="1" smtClean="0"/>
              <a:t>шамдары</a:t>
            </a:r>
            <a:r>
              <a:rPr lang="ru-RU" b="1" dirty="0" smtClean="0"/>
              <a:t> </a:t>
            </a:r>
            <a:r>
              <a:rPr lang="ru-RU" dirty="0" err="1" smtClean="0"/>
              <a:t>деп</a:t>
            </a:r>
            <a:r>
              <a:rPr lang="ru-RU" dirty="0" smtClean="0"/>
              <a:t> </a:t>
            </a:r>
            <a:r>
              <a:rPr lang="ru-RU" dirty="0" err="1" smtClean="0"/>
              <a:t>атайды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Цилиндрге</a:t>
            </a:r>
            <a:r>
              <a:rPr lang="ru-RU" dirty="0" smtClean="0"/>
              <a:t> </a:t>
            </a:r>
            <a:r>
              <a:rPr lang="ru-RU" dirty="0" err="1" smtClean="0"/>
              <a:t>құйылған </a:t>
            </a:r>
            <a:r>
              <a:rPr lang="ru-RU" dirty="0" smtClean="0"/>
              <a:t>газ </a:t>
            </a:r>
            <a:r>
              <a:rPr lang="ru-RU" i="1" dirty="0" err="1" smtClean="0"/>
              <a:t>төмен</a:t>
            </a:r>
            <a:r>
              <a:rPr lang="ru-RU" dirty="0" smtClean="0"/>
              <a:t>, </a:t>
            </a:r>
            <a:r>
              <a:rPr lang="ru-RU" i="1" dirty="0" err="1" smtClean="0"/>
              <a:t>орташа</a:t>
            </a:r>
            <a:r>
              <a:rPr lang="ru-RU" dirty="0" smtClean="0"/>
              <a:t> </a:t>
            </a:r>
            <a:r>
              <a:rPr lang="ru-RU" dirty="0" err="1" smtClean="0"/>
              <a:t>немесе</a:t>
            </a:r>
            <a:r>
              <a:rPr lang="ru-RU" dirty="0" smtClean="0"/>
              <a:t> </a:t>
            </a:r>
            <a:r>
              <a:rPr lang="ru-RU" i="1" dirty="0" err="1" smtClean="0"/>
              <a:t>жоғары</a:t>
            </a:r>
            <a:r>
              <a:rPr lang="ru-RU" dirty="0" err="1" smtClean="0"/>
              <a:t> қысымда болуы</a:t>
            </a:r>
            <a:r>
              <a:rPr lang="ru-RU" dirty="0" smtClean="0"/>
              <a:t> </a:t>
            </a:r>
            <a:r>
              <a:rPr lang="ru-RU" dirty="0" err="1" smtClean="0"/>
              <a:t>мүмкін</a:t>
            </a:r>
            <a:r>
              <a:rPr lang="ru-RU" dirty="0" smtClean="0"/>
              <a:t>. </a:t>
            </a:r>
            <a:r>
              <a:rPr lang="ru-RU" b="1" dirty="0" err="1" smtClean="0"/>
              <a:t>Төмен </a:t>
            </a:r>
            <a:r>
              <a:rPr lang="ru-RU" b="1" dirty="0" err="1" smtClean="0"/>
              <a:t>қысымды шамдарға </a:t>
            </a:r>
            <a:r>
              <a:rPr lang="ru-RU" b="1" dirty="0" smtClean="0"/>
              <a:t>:</a:t>
            </a:r>
          </a:p>
          <a:p>
            <a:pPr>
              <a:buFontTx/>
              <a:buChar char="-"/>
            </a:pPr>
            <a:r>
              <a:rPr lang="ru-RU" i="1" dirty="0" err="1" smtClean="0"/>
              <a:t>сызықтық </a:t>
            </a:r>
            <a:r>
              <a:rPr lang="ru-RU" i="1" dirty="0" err="1" smtClean="0"/>
              <a:t>люминесцентті</a:t>
            </a:r>
            <a:r>
              <a:rPr lang="ru-RU" i="1" dirty="0" smtClean="0"/>
              <a:t>;</a:t>
            </a:r>
          </a:p>
          <a:p>
            <a:pPr>
              <a:buFontTx/>
              <a:buChar char="-"/>
            </a:pPr>
            <a:r>
              <a:rPr lang="ru-RU" i="1" dirty="0" err="1" smtClean="0"/>
              <a:t>ықшам </a:t>
            </a:r>
            <a:r>
              <a:rPr lang="ru-RU" i="1" dirty="0" err="1" smtClean="0"/>
              <a:t>энергияны</a:t>
            </a:r>
            <a:r>
              <a:rPr lang="ru-RU" i="1" dirty="0" smtClean="0"/>
              <a:t> </a:t>
            </a:r>
            <a:r>
              <a:rPr lang="ru-RU" i="1" dirty="0" err="1" smtClean="0"/>
              <a:t>үнемдеу шамдары</a:t>
            </a:r>
            <a:r>
              <a:rPr lang="ru-RU" i="1" dirty="0" smtClean="0"/>
              <a:t>:</a:t>
            </a:r>
            <a:endParaRPr lang="ru-RU" i="1" dirty="0" smtClean="0"/>
          </a:p>
          <a:p>
            <a:pPr>
              <a:buFontTx/>
              <a:buChar char="-"/>
            </a:pPr>
            <a:r>
              <a:rPr lang="ru-RU" i="1" dirty="0" err="1" smtClean="0"/>
              <a:t>бактерицидтік</a:t>
            </a:r>
            <a:r>
              <a:rPr lang="ru-RU" i="1" dirty="0" smtClean="0"/>
              <a:t>;</a:t>
            </a:r>
          </a:p>
          <a:p>
            <a:pPr>
              <a:buFontTx/>
              <a:buChar char="-"/>
            </a:pPr>
            <a:r>
              <a:rPr lang="ru-RU" i="1" dirty="0" smtClean="0"/>
              <a:t>Кварц </a:t>
            </a:r>
            <a:r>
              <a:rPr lang="ru-RU" i="1" dirty="0" err="1" smtClean="0"/>
              <a:t>шамдары</a:t>
            </a:r>
            <a:r>
              <a:rPr lang="ru-RU" i="1" dirty="0" smtClean="0"/>
              <a:t>.</a:t>
            </a:r>
            <a:endParaRPr lang="ru-RU" i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714356"/>
            <a:ext cx="8229600" cy="4389120"/>
          </a:xfrm>
        </p:spPr>
        <p:txBody>
          <a:bodyPr>
            <a:normAutofit/>
          </a:bodyPr>
          <a:lstStyle/>
          <a:p>
            <a:r>
              <a:rPr lang="ru-RU" b="1" dirty="0" err="1" smtClean="0"/>
              <a:t>Жоғары </a:t>
            </a:r>
            <a:r>
              <a:rPr lang="ru-RU" b="1" dirty="0" err="1" smtClean="0"/>
              <a:t>қысымды шамдарға:</a:t>
            </a:r>
            <a:endParaRPr lang="ru-RU" b="1" dirty="0" smtClean="0"/>
          </a:p>
          <a:p>
            <a:pPr>
              <a:buNone/>
            </a:pPr>
            <a:r>
              <a:rPr lang="ru-RU" dirty="0" smtClean="0"/>
              <a:t>- </a:t>
            </a:r>
            <a:r>
              <a:rPr lang="ru-RU" dirty="0" err="1" smtClean="0"/>
              <a:t>Доғалы сынапты</a:t>
            </a:r>
            <a:r>
              <a:rPr lang="ru-RU" dirty="0" smtClean="0"/>
              <a:t> </a:t>
            </a:r>
            <a:r>
              <a:rPr lang="ru-RU" dirty="0" err="1" smtClean="0"/>
              <a:t>люминофорлы</a:t>
            </a:r>
            <a:r>
              <a:rPr lang="ru-RU" dirty="0" smtClean="0"/>
              <a:t>(</a:t>
            </a:r>
            <a:r>
              <a:rPr lang="kk-KZ" dirty="0" smtClean="0"/>
              <a:t>ДРЛ</a:t>
            </a:r>
            <a:r>
              <a:rPr lang="en-US" dirty="0" smtClean="0"/>
              <a:t>);</a:t>
            </a:r>
            <a:endParaRPr lang="en-US" dirty="0" smtClean="0"/>
          </a:p>
          <a:p>
            <a:pPr>
              <a:buFontTx/>
              <a:buChar char="-"/>
            </a:pPr>
            <a:r>
              <a:rPr lang="ru-RU" dirty="0" smtClean="0"/>
              <a:t>металл </a:t>
            </a:r>
            <a:r>
              <a:rPr lang="ru-RU" dirty="0" err="1" smtClean="0"/>
              <a:t>галогенидтерінің сәулеленетін қоспалары </a:t>
            </a:r>
            <a:r>
              <a:rPr lang="ru-RU" dirty="0" smtClean="0"/>
              <a:t>бар </a:t>
            </a:r>
            <a:r>
              <a:rPr lang="ru-RU" dirty="0" err="1" smtClean="0"/>
              <a:t>металлогендік</a:t>
            </a:r>
            <a:r>
              <a:rPr lang="ru-RU" dirty="0" smtClean="0"/>
              <a:t> (</a:t>
            </a:r>
            <a:r>
              <a:rPr lang="ru-RU" dirty="0" smtClean="0"/>
              <a:t>ДРИ) </a:t>
            </a:r>
            <a:r>
              <a:rPr lang="ru-RU" dirty="0" smtClean="0"/>
              <a:t>;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доғалық </a:t>
            </a:r>
            <a:r>
              <a:rPr lang="ru-RU" dirty="0" smtClean="0"/>
              <a:t>натрий </a:t>
            </a:r>
            <a:r>
              <a:rPr lang="ru-RU" dirty="0" err="1" smtClean="0"/>
              <a:t>құбырлы </a:t>
            </a:r>
            <a:r>
              <a:rPr lang="ru-RU" dirty="0" smtClean="0"/>
              <a:t>(</a:t>
            </a:r>
            <a:r>
              <a:rPr lang="kk-KZ" dirty="0" smtClean="0"/>
              <a:t>ДНаТ</a:t>
            </a:r>
            <a:r>
              <a:rPr lang="en-US" dirty="0" smtClean="0"/>
              <a:t>);</a:t>
            </a:r>
            <a:endParaRPr lang="en-US" dirty="0" smtClean="0"/>
          </a:p>
          <a:p>
            <a:pPr>
              <a:buFontTx/>
              <a:buChar char="-"/>
            </a:pPr>
            <a:r>
              <a:rPr lang="ru-RU" dirty="0" err="1" smtClean="0"/>
              <a:t>Д</a:t>
            </a:r>
            <a:r>
              <a:rPr lang="ru-RU" dirty="0" err="1" smtClean="0"/>
              <a:t>оғалы </a:t>
            </a:r>
            <a:r>
              <a:rPr lang="ru-RU" dirty="0" smtClean="0"/>
              <a:t>натрий </a:t>
            </a:r>
            <a:r>
              <a:rPr lang="ru-RU" dirty="0" err="1" smtClean="0"/>
              <a:t>айналы</a:t>
            </a:r>
            <a:r>
              <a:rPr lang="ru-RU" dirty="0" smtClean="0"/>
              <a:t> (</a:t>
            </a:r>
            <a:r>
              <a:rPr lang="kk-KZ" dirty="0" smtClean="0"/>
              <a:t>ДНаЗ</a:t>
            </a:r>
            <a:r>
              <a:rPr lang="en-US" dirty="0" smtClean="0"/>
              <a:t>).</a:t>
            </a:r>
            <a:endParaRPr lang="kk-KZ" dirty="0" smtClean="0"/>
          </a:p>
          <a:p>
            <a:pPr>
              <a:buFontTx/>
              <a:buChar char="-"/>
            </a:pPr>
            <a:endParaRPr lang="kk-KZ" dirty="0" smtClean="0"/>
          </a:p>
          <a:p>
            <a:pPr>
              <a:buNone/>
            </a:pPr>
            <a:r>
              <a:rPr lang="ru-RU" dirty="0" err="1" smtClean="0"/>
              <a:t>Бұларды  </a:t>
            </a:r>
            <a:r>
              <a:rPr lang="ru-RU" dirty="0" err="1" smtClean="0"/>
              <a:t>энергияны</a:t>
            </a:r>
            <a:r>
              <a:rPr lang="ru-RU" dirty="0" smtClean="0"/>
              <a:t> аз </a:t>
            </a:r>
            <a:r>
              <a:rPr lang="ru-RU" dirty="0" err="1" smtClean="0"/>
              <a:t>тұтынатын үлкен аумақтарды жарықтандыру қажет жерлерде</a:t>
            </a:r>
            <a:r>
              <a:rPr lang="ru-RU" dirty="0" smtClean="0"/>
              <a:t> </a:t>
            </a:r>
            <a:r>
              <a:rPr lang="ru-RU" dirty="0" err="1" smtClean="0"/>
              <a:t>орнатылады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Устройство лампы ДРЛ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285860"/>
            <a:ext cx="6883274" cy="46393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Схема подключения ламп ДРЛ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071546"/>
            <a:ext cx="6643734" cy="48765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Устройство лампы ДР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428736"/>
            <a:ext cx="6610940" cy="47863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Прожектор с лампой ДР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785794"/>
            <a:ext cx="5929354" cy="53719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Принцип работы ИЗУ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357298"/>
            <a:ext cx="8022566" cy="4043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Схема подключения лампы ДРИ с двухконтактным ИЗУ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214422"/>
            <a:ext cx="8119548" cy="43196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500726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ru-RU" sz="3800" dirty="0" err="1" smtClean="0"/>
              <a:t>Алғашқы люминесцентті</a:t>
            </a:r>
            <a:r>
              <a:rPr lang="ru-RU" sz="3800" dirty="0" smtClean="0"/>
              <a:t> </a:t>
            </a:r>
            <a:r>
              <a:rPr lang="ru-RU" sz="3800" dirty="0" err="1" smtClean="0"/>
              <a:t>шамдар</a:t>
            </a:r>
            <a:r>
              <a:rPr lang="ru-RU" sz="3800" dirty="0" smtClean="0"/>
              <a:t> 1939ж. </a:t>
            </a:r>
            <a:r>
              <a:rPr lang="ru-RU" sz="3800" dirty="0" err="1" smtClean="0"/>
              <a:t>Шыға бастады</a:t>
            </a:r>
            <a:r>
              <a:rPr lang="ru-RU" sz="3800" dirty="0" smtClean="0"/>
              <a:t>, </a:t>
            </a:r>
            <a:r>
              <a:rPr lang="ru-RU" sz="3800" dirty="0" err="1" smtClean="0"/>
              <a:t>авторлары</a:t>
            </a:r>
            <a:r>
              <a:rPr lang="ru-RU" sz="3800" dirty="0" smtClean="0"/>
              <a:t> академик С.И. Вавилов </a:t>
            </a:r>
            <a:r>
              <a:rPr lang="ru-RU" sz="3800" dirty="0" err="1" smtClean="0"/>
              <a:t>және </a:t>
            </a:r>
            <a:r>
              <a:rPr lang="ru-RU" sz="3800" dirty="0" smtClean="0"/>
              <a:t>проф. А.И. Фабрикант.</a:t>
            </a:r>
          </a:p>
          <a:p>
            <a:pPr algn="just"/>
            <a:endParaRPr lang="ru-RU" sz="3800" dirty="0" smtClean="0"/>
          </a:p>
          <a:p>
            <a:pPr algn="just"/>
            <a:r>
              <a:rPr lang="ru-RU" sz="3800" dirty="0" err="1" smtClean="0"/>
              <a:t>Қазіргі уақытта </a:t>
            </a:r>
            <a:r>
              <a:rPr lang="ru-RU" sz="3800" u="sng" dirty="0" err="1" smtClean="0"/>
              <a:t>түстілігі</a:t>
            </a:r>
            <a:r>
              <a:rPr lang="ru-RU" sz="3800" dirty="0" err="1" smtClean="0"/>
              <a:t> және </a:t>
            </a:r>
            <a:r>
              <a:rPr lang="ru-RU" sz="3800" u="sng" dirty="0" err="1" smtClean="0"/>
              <a:t>қуаттылығымен</a:t>
            </a:r>
            <a:r>
              <a:rPr lang="ru-RU" sz="3800" dirty="0" err="1" smtClean="0"/>
              <a:t> ерекшеленетін</a:t>
            </a:r>
            <a:r>
              <a:rPr lang="ru-RU" sz="3800" dirty="0" smtClean="0"/>
              <a:t> </a:t>
            </a:r>
            <a:r>
              <a:rPr lang="ru-RU" sz="3800" dirty="0" err="1" smtClean="0"/>
              <a:t>люминесцентті</a:t>
            </a:r>
            <a:r>
              <a:rPr lang="ru-RU" sz="3800" dirty="0" smtClean="0"/>
              <a:t> </a:t>
            </a:r>
            <a:r>
              <a:rPr lang="ru-RU" sz="3800" dirty="0" err="1" smtClean="0"/>
              <a:t>шамдардың бірнеше</a:t>
            </a:r>
            <a:r>
              <a:rPr lang="ru-RU" sz="3800" dirty="0" smtClean="0"/>
              <a:t> </a:t>
            </a:r>
            <a:r>
              <a:rPr lang="ru-RU" sz="3800" dirty="0" err="1" smtClean="0"/>
              <a:t>түрі шығарылады.</a:t>
            </a:r>
            <a:endParaRPr lang="ru-RU" sz="3800" dirty="0" smtClean="0"/>
          </a:p>
          <a:p>
            <a:pPr algn="just"/>
            <a:r>
              <a:rPr lang="ru-RU" sz="3800" dirty="0" smtClean="0"/>
              <a:t>1. </a:t>
            </a:r>
            <a:r>
              <a:rPr lang="ru-RU" sz="3800" dirty="0" err="1" smtClean="0"/>
              <a:t>Ақ түсті шамдар</a:t>
            </a:r>
            <a:r>
              <a:rPr lang="ru-RU" sz="3800" dirty="0" smtClean="0"/>
              <a:t> (АШ-АБ) </a:t>
            </a:r>
            <a:r>
              <a:rPr lang="ru-RU" sz="3800" dirty="0" err="1" smtClean="0"/>
              <a:t>жарықтығы сарғыш реңді</a:t>
            </a:r>
            <a:r>
              <a:rPr lang="ru-RU" sz="3800" dirty="0" smtClean="0"/>
              <a:t>, </a:t>
            </a:r>
            <a:r>
              <a:rPr lang="ru-RU" sz="3800" dirty="0" err="1" smtClean="0"/>
              <a:t>жарық беруі</a:t>
            </a:r>
            <a:r>
              <a:rPr lang="ru-RU" sz="3800" dirty="0" smtClean="0"/>
              <a:t> </a:t>
            </a:r>
            <a:r>
              <a:rPr lang="ru-RU" sz="3800" dirty="0" err="1" smtClean="0"/>
              <a:t>және көру жұмысқа білеттілігі</a:t>
            </a:r>
            <a:r>
              <a:rPr lang="ru-RU" sz="3800" dirty="0" smtClean="0"/>
              <a:t> </a:t>
            </a:r>
            <a:r>
              <a:rPr lang="ru-RU" sz="3800" dirty="0" err="1" smtClean="0"/>
              <a:t>өте жоғары</a:t>
            </a:r>
            <a:r>
              <a:rPr lang="ru-RU" sz="3800" dirty="0" smtClean="0"/>
              <a:t>, </a:t>
            </a:r>
            <a:r>
              <a:rPr lang="ru-RU" sz="3800" dirty="0" err="1" smtClean="0"/>
              <a:t>экономикалық тиімді</a:t>
            </a:r>
            <a:r>
              <a:rPr lang="ru-RU" sz="3800" dirty="0" smtClean="0"/>
              <a:t> </a:t>
            </a:r>
            <a:r>
              <a:rPr lang="ru-RU" sz="3800" dirty="0" err="1" smtClean="0"/>
              <a:t>барынша</a:t>
            </a:r>
            <a:r>
              <a:rPr lang="ru-RU" sz="3800" dirty="0" smtClean="0"/>
              <a:t> </a:t>
            </a:r>
            <a:r>
              <a:rPr lang="ru-RU" sz="3800" dirty="0" err="1" smtClean="0"/>
              <a:t>жылы</a:t>
            </a:r>
            <a:r>
              <a:rPr lang="ru-RU" sz="3800" dirty="0" smtClean="0"/>
              <a:t> </a:t>
            </a:r>
            <a:r>
              <a:rPr lang="ru-RU" sz="3800" dirty="0" err="1" smtClean="0"/>
              <a:t>жарықты</a:t>
            </a:r>
            <a:r>
              <a:rPr lang="ru-RU" sz="3800" dirty="0" smtClean="0"/>
              <a:t>.</a:t>
            </a:r>
          </a:p>
          <a:p>
            <a:pPr algn="just"/>
            <a:r>
              <a:rPr lang="ru-RU" sz="3800" dirty="0" smtClean="0"/>
              <a:t>2. </a:t>
            </a:r>
            <a:r>
              <a:rPr lang="ru-RU" sz="3800" dirty="0" err="1" smtClean="0"/>
              <a:t>Күндізгі жарық шамдары</a:t>
            </a:r>
            <a:r>
              <a:rPr lang="ru-RU" sz="3800" dirty="0" smtClean="0"/>
              <a:t> (КЖШ-ЛД) – </a:t>
            </a:r>
            <a:r>
              <a:rPr lang="ru-RU" sz="3800" dirty="0" err="1" smtClean="0"/>
              <a:t>жарықтығы көгілдір</a:t>
            </a:r>
            <a:r>
              <a:rPr lang="ru-RU" sz="3800" dirty="0" smtClean="0"/>
              <a:t>. Спектр </a:t>
            </a:r>
            <a:r>
              <a:rPr lang="ru-RU" sz="3800" dirty="0" err="1" smtClean="0"/>
              <a:t>күндікіне жақын</a:t>
            </a:r>
            <a:r>
              <a:rPr lang="ru-RU" sz="3800" dirty="0" smtClean="0"/>
              <a:t>.</a:t>
            </a:r>
          </a:p>
          <a:p>
            <a:pPr algn="just"/>
            <a:r>
              <a:rPr lang="ru-RU" sz="3800" dirty="0" smtClean="0"/>
              <a:t>3. </a:t>
            </a:r>
            <a:r>
              <a:rPr lang="ru-RU" sz="3800" dirty="0" err="1" smtClean="0"/>
              <a:t>Табиғи күн сәулесі спектріне</a:t>
            </a:r>
            <a:r>
              <a:rPr lang="ru-RU" sz="3800" dirty="0" smtClean="0"/>
              <a:t> </a:t>
            </a:r>
            <a:r>
              <a:rPr lang="ru-RU" sz="3800" dirty="0" err="1" smtClean="0"/>
              <a:t>жақын люминесцентті</a:t>
            </a:r>
            <a:r>
              <a:rPr lang="ru-RU" sz="3800" dirty="0" smtClean="0"/>
              <a:t> </a:t>
            </a:r>
            <a:r>
              <a:rPr lang="ru-RU" sz="3800" dirty="0" err="1" smtClean="0"/>
              <a:t>шамдар</a:t>
            </a:r>
            <a:r>
              <a:rPr lang="ru-RU" sz="3800" dirty="0" smtClean="0"/>
              <a:t> (ШТ-ЛЕ). КЖШ </a:t>
            </a:r>
            <a:r>
              <a:rPr lang="ru-RU" sz="3800" dirty="0" err="1" smtClean="0"/>
              <a:t>және </a:t>
            </a:r>
            <a:r>
              <a:rPr lang="ru-RU" sz="3800" dirty="0" smtClean="0"/>
              <a:t>ШТ </a:t>
            </a:r>
            <a:r>
              <a:rPr lang="ru-RU" sz="3800" dirty="0" err="1" smtClean="0"/>
              <a:t>шамдары</a:t>
            </a:r>
            <a:r>
              <a:rPr lang="ru-RU" sz="3800" dirty="0" smtClean="0"/>
              <a:t> </a:t>
            </a:r>
            <a:r>
              <a:rPr lang="ru-RU" sz="3800" dirty="0" err="1" smtClean="0"/>
              <a:t>түс анықтауға арнайы</a:t>
            </a:r>
            <a:r>
              <a:rPr lang="ru-RU" sz="3800" dirty="0" smtClean="0"/>
              <a:t> </a:t>
            </a:r>
            <a:r>
              <a:rPr lang="ru-RU" sz="3800" dirty="0" err="1" smtClean="0"/>
              <a:t>талаптар</a:t>
            </a:r>
            <a:r>
              <a:rPr lang="ru-RU" sz="3800" dirty="0" smtClean="0"/>
              <a:t> </a:t>
            </a:r>
            <a:r>
              <a:rPr lang="ru-RU" sz="3800" dirty="0" err="1" smtClean="0"/>
              <a:t>қойылатын жұмыс орындарында</a:t>
            </a:r>
            <a:r>
              <a:rPr lang="ru-RU" sz="3800" dirty="0" smtClean="0"/>
              <a:t> </a:t>
            </a:r>
            <a:r>
              <a:rPr lang="ru-RU" sz="3800" dirty="0" err="1" smtClean="0"/>
              <a:t>қолданылады</a:t>
            </a:r>
            <a:r>
              <a:rPr lang="ru-RU" sz="3800" dirty="0" smtClean="0"/>
              <a:t>.</a:t>
            </a:r>
          </a:p>
          <a:p>
            <a:pPr algn="just"/>
            <a:r>
              <a:rPr lang="ru-RU" sz="3800" dirty="0" smtClean="0"/>
              <a:t>4. </a:t>
            </a:r>
            <a:r>
              <a:rPr lang="ru-RU" sz="3800" dirty="0" err="1" smtClean="0"/>
              <a:t>Жылы</a:t>
            </a:r>
            <a:r>
              <a:rPr lang="ru-RU" sz="3800" dirty="0" smtClean="0"/>
              <a:t> – </a:t>
            </a:r>
            <a:r>
              <a:rPr lang="ru-RU" sz="3800" dirty="0" err="1" smtClean="0"/>
              <a:t>ақ жарық шамдары</a:t>
            </a:r>
            <a:r>
              <a:rPr lang="ru-RU" sz="3800" dirty="0" smtClean="0"/>
              <a:t> (ЖАШ-ЛТБ) </a:t>
            </a:r>
            <a:r>
              <a:rPr lang="ru-RU" sz="3800" dirty="0" err="1" smtClean="0"/>
              <a:t>қызғылт-ақшыл түсті жарық береді</a:t>
            </a:r>
            <a:r>
              <a:rPr lang="ru-RU" sz="3800" dirty="0" smtClean="0"/>
              <a:t>, </a:t>
            </a:r>
            <a:r>
              <a:rPr lang="ru-RU" sz="3800" dirty="0" err="1" smtClean="0"/>
              <a:t>дем</a:t>
            </a:r>
            <a:r>
              <a:rPr lang="ru-RU" sz="3800" dirty="0" smtClean="0"/>
              <a:t> </a:t>
            </a:r>
            <a:r>
              <a:rPr lang="ru-RU" sz="3800" dirty="0" err="1" smtClean="0"/>
              <a:t>алу</a:t>
            </a:r>
            <a:r>
              <a:rPr lang="ru-RU" sz="3800" dirty="0" smtClean="0"/>
              <a:t> </a:t>
            </a:r>
            <a:r>
              <a:rPr lang="ru-RU" sz="3800" dirty="0" err="1" smtClean="0"/>
              <a:t>бөлмелерінде қолданылады</a:t>
            </a:r>
            <a:r>
              <a:rPr lang="ru-RU" sz="3800" dirty="0" smtClean="0"/>
              <a:t>.</a:t>
            </a:r>
          </a:p>
          <a:p>
            <a:pPr algn="just"/>
            <a:r>
              <a:rPr lang="ru-RU" sz="3800" dirty="0" smtClean="0"/>
              <a:t>5. </a:t>
            </a:r>
            <a:r>
              <a:rPr lang="ru-RU" sz="3800" dirty="0" err="1" smtClean="0"/>
              <a:t>Сызықты спектрі</a:t>
            </a:r>
            <a:r>
              <a:rPr lang="ru-RU" sz="3800" dirty="0" smtClean="0"/>
              <a:t> бар </a:t>
            </a:r>
            <a:r>
              <a:rPr lang="ru-RU" sz="3800" dirty="0" err="1" smtClean="0"/>
              <a:t>шамдар</a:t>
            </a:r>
            <a:r>
              <a:rPr lang="ru-RU" sz="3800" dirty="0" smtClean="0"/>
              <a:t>. </a:t>
            </a:r>
            <a:r>
              <a:rPr lang="ru-RU" sz="3800" dirty="0" err="1" smtClean="0"/>
              <a:t>Жарық бергіштігі</a:t>
            </a:r>
            <a:r>
              <a:rPr lang="ru-RU" sz="3800" dirty="0" smtClean="0"/>
              <a:t> </a:t>
            </a:r>
            <a:r>
              <a:rPr lang="ru-RU" sz="3800" dirty="0" err="1" smtClean="0"/>
              <a:t>қыздыру шамдардыкінен</a:t>
            </a:r>
            <a:r>
              <a:rPr lang="ru-RU" sz="3800" dirty="0" smtClean="0"/>
              <a:t> 2,5-3 </a:t>
            </a:r>
            <a:r>
              <a:rPr lang="ru-RU" sz="3800" dirty="0" err="1" smtClean="0"/>
              <a:t>есе</a:t>
            </a:r>
            <a:r>
              <a:rPr lang="ru-RU" sz="3800" dirty="0" smtClean="0"/>
              <a:t> </a:t>
            </a:r>
            <a:r>
              <a:rPr lang="ru-RU" sz="3800" dirty="0" err="1" smtClean="0"/>
              <a:t>артық</a:t>
            </a:r>
            <a:r>
              <a:rPr lang="ru-RU" sz="3800" dirty="0" smtClean="0"/>
              <a:t>, 30-90 лм/</a:t>
            </a:r>
            <a:r>
              <a:rPr lang="ru-RU" sz="3800" dirty="0" err="1" smtClean="0"/>
              <a:t>вт</a:t>
            </a:r>
            <a:r>
              <a:rPr lang="ru-RU" sz="3800" dirty="0" smtClean="0"/>
              <a:t> </a:t>
            </a:r>
            <a:r>
              <a:rPr lang="ru-RU" sz="3800" dirty="0" err="1" smtClean="0"/>
              <a:t>құрайды</a:t>
            </a:r>
            <a:endParaRPr lang="ru-RU" sz="3800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467368"/>
          </a:xfrm>
        </p:spPr>
        <p:txBody>
          <a:bodyPr>
            <a:normAutofit fontScale="92500"/>
          </a:bodyPr>
          <a:lstStyle/>
          <a:p>
            <a:r>
              <a:rPr lang="ru-RU" b="1" dirty="0" err="1" smtClean="0"/>
              <a:t>Люменисцентті</a:t>
            </a:r>
            <a:r>
              <a:rPr lang="ru-RU" b="1" dirty="0" smtClean="0"/>
              <a:t> </a:t>
            </a:r>
            <a:r>
              <a:rPr lang="ru-RU" b="1" dirty="0" err="1" smtClean="0"/>
              <a:t>шамдардың артықшылығы</a:t>
            </a:r>
            <a:endParaRPr lang="ru-RU" dirty="0" smtClean="0"/>
          </a:p>
          <a:p>
            <a:r>
              <a:rPr lang="ru-RU" dirty="0" smtClean="0"/>
              <a:t>1. </a:t>
            </a:r>
            <a:r>
              <a:rPr lang="ru-RU" dirty="0" err="1" smtClean="0"/>
              <a:t>Күн сәулесіне жақын, жағымды.</a:t>
            </a:r>
            <a:endParaRPr lang="ru-RU" dirty="0" smtClean="0"/>
          </a:p>
          <a:p>
            <a:r>
              <a:rPr lang="ru-RU" dirty="0" smtClean="0"/>
              <a:t>2. </a:t>
            </a:r>
            <a:r>
              <a:rPr lang="ru-RU" dirty="0" err="1" smtClean="0"/>
              <a:t>Жарық бергіштігі</a:t>
            </a:r>
            <a:r>
              <a:rPr lang="ru-RU" dirty="0" smtClean="0"/>
              <a:t> </a:t>
            </a:r>
            <a:r>
              <a:rPr lang="ru-RU" dirty="0" err="1" smtClean="0"/>
              <a:t>жоғары </a:t>
            </a:r>
            <a:r>
              <a:rPr lang="ru-RU" dirty="0" smtClean="0"/>
              <a:t>(85 мм/</a:t>
            </a:r>
            <a:r>
              <a:rPr lang="ru-RU" dirty="0" err="1" smtClean="0"/>
              <a:t>вт</a:t>
            </a:r>
            <a:r>
              <a:rPr lang="ru-RU" dirty="0" smtClean="0"/>
              <a:t> </a:t>
            </a:r>
            <a:r>
              <a:rPr lang="ru-RU" dirty="0" err="1" smtClean="0"/>
              <a:t>және жоғары</a:t>
            </a:r>
            <a:r>
              <a:rPr lang="ru-RU" dirty="0" smtClean="0"/>
              <a:t>).</a:t>
            </a:r>
          </a:p>
          <a:p>
            <a:r>
              <a:rPr lang="ru-RU" dirty="0" smtClean="0"/>
              <a:t>3. </a:t>
            </a:r>
            <a:r>
              <a:rPr lang="ru-RU" dirty="0" err="1" smtClean="0"/>
              <a:t>Жарық ағымы біркелікті</a:t>
            </a:r>
            <a:r>
              <a:rPr lang="ru-RU" dirty="0" smtClean="0"/>
              <a:t>.</a:t>
            </a:r>
          </a:p>
          <a:p>
            <a:r>
              <a:rPr lang="ru-RU" dirty="0" smtClean="0"/>
              <a:t>4. </a:t>
            </a:r>
            <a:r>
              <a:rPr lang="ru-RU" dirty="0" err="1" smtClean="0"/>
              <a:t>Қыздыру шамдарына</a:t>
            </a:r>
            <a:r>
              <a:rPr lang="ru-RU" dirty="0" smtClean="0"/>
              <a:t> </a:t>
            </a:r>
            <a:r>
              <a:rPr lang="ru-RU" dirty="0" err="1" smtClean="0"/>
              <a:t>қарағанда жылулық эффектісінің болмауы</a:t>
            </a:r>
            <a:r>
              <a:rPr lang="ru-RU" dirty="0" smtClean="0"/>
              <a:t> </a:t>
            </a:r>
            <a:r>
              <a:rPr lang="ru-RU" dirty="0" err="1" smtClean="0"/>
              <a:t>(әсіресе жылу</a:t>
            </a:r>
            <a:r>
              <a:rPr lang="ru-RU" dirty="0" smtClean="0"/>
              <a:t> </a:t>
            </a:r>
            <a:r>
              <a:rPr lang="ru-RU" dirty="0" err="1" smtClean="0"/>
              <a:t>көп бөлінетін цехтарда</a:t>
            </a:r>
            <a:r>
              <a:rPr lang="ru-RU" dirty="0" smtClean="0"/>
              <a:t>).</a:t>
            </a:r>
          </a:p>
          <a:p>
            <a:r>
              <a:rPr lang="ru-RU" dirty="0" smtClean="0"/>
              <a:t>5. </a:t>
            </a:r>
            <a:r>
              <a:rPr lang="ru-RU" dirty="0" err="1" smtClean="0"/>
              <a:t>Жарықтығы көп емес</a:t>
            </a:r>
            <a:r>
              <a:rPr lang="ru-RU" dirty="0" smtClean="0"/>
              <a:t> </a:t>
            </a:r>
            <a:r>
              <a:rPr lang="ru-RU" dirty="0" err="1" smtClean="0"/>
              <a:t>(қыздыру шамдарынікінен</a:t>
            </a:r>
            <a:r>
              <a:rPr lang="ru-RU" dirty="0" smtClean="0"/>
              <a:t> 10 </a:t>
            </a:r>
            <a:r>
              <a:rPr lang="ru-RU" dirty="0" err="1" smtClean="0"/>
              <a:t>есе</a:t>
            </a:r>
            <a:r>
              <a:rPr lang="ru-RU" dirty="0" smtClean="0"/>
              <a:t> аз).</a:t>
            </a:r>
          </a:p>
          <a:p>
            <a:r>
              <a:rPr lang="ru-RU" dirty="0" smtClean="0"/>
              <a:t>6. </a:t>
            </a:r>
            <a:r>
              <a:rPr lang="ru-RU" dirty="0" err="1" smtClean="0"/>
              <a:t>пайдалану</a:t>
            </a:r>
            <a:r>
              <a:rPr lang="ru-RU" dirty="0" smtClean="0"/>
              <a:t> </a:t>
            </a:r>
            <a:r>
              <a:rPr lang="ru-RU" dirty="0" err="1" smtClean="0"/>
              <a:t>мерзімі</a:t>
            </a:r>
            <a:r>
              <a:rPr lang="ru-RU" dirty="0" smtClean="0"/>
              <a:t> </a:t>
            </a:r>
            <a:r>
              <a:rPr lang="ru-RU" dirty="0" err="1" smtClean="0"/>
              <a:t>ұзақ </a:t>
            </a:r>
            <a:r>
              <a:rPr lang="ru-RU" dirty="0" smtClean="0"/>
              <a:t>– 5000-нан 10000 </a:t>
            </a:r>
            <a:r>
              <a:rPr lang="ru-RU" dirty="0" err="1" smtClean="0"/>
              <a:t>сағатқа дейін</a:t>
            </a:r>
            <a:r>
              <a:rPr lang="ru-RU" dirty="0" smtClean="0"/>
              <a:t>, </a:t>
            </a:r>
            <a:r>
              <a:rPr lang="ru-RU" dirty="0" err="1" smtClean="0"/>
              <a:t>қыздыру шамдарыныкінен</a:t>
            </a:r>
            <a:r>
              <a:rPr lang="ru-RU" dirty="0" smtClean="0"/>
              <a:t> 10 </a:t>
            </a:r>
            <a:r>
              <a:rPr lang="ru-RU" dirty="0" err="1" smtClean="0"/>
              <a:t>есе</a:t>
            </a:r>
            <a:r>
              <a:rPr lang="ru-RU" dirty="0" smtClean="0"/>
              <a:t> </a:t>
            </a:r>
            <a:r>
              <a:rPr lang="ru-RU" dirty="0" err="1" smtClean="0"/>
              <a:t>көп</a:t>
            </a:r>
            <a:r>
              <a:rPr lang="ru-RU" dirty="0" smtClean="0"/>
              <a:t>.</a:t>
            </a:r>
          </a:p>
          <a:p>
            <a:r>
              <a:rPr lang="ru-RU" dirty="0" smtClean="0"/>
              <a:t>7. </a:t>
            </a:r>
            <a:r>
              <a:rPr lang="ru-RU" dirty="0" err="1" smtClean="0"/>
              <a:t>Экономикалық тиімді</a:t>
            </a:r>
            <a:r>
              <a:rPr lang="ru-RU" dirty="0" smtClean="0"/>
              <a:t>, </a:t>
            </a:r>
            <a:r>
              <a:rPr lang="ru-RU" dirty="0" err="1" smtClean="0"/>
              <a:t>қыздыру шамдарымен</a:t>
            </a:r>
            <a:r>
              <a:rPr lang="ru-RU" dirty="0" smtClean="0"/>
              <a:t> </a:t>
            </a:r>
            <a:r>
              <a:rPr lang="ru-RU" dirty="0" err="1" smtClean="0"/>
              <a:t>салыстырғанда электроэнергиясы</a:t>
            </a:r>
            <a:r>
              <a:rPr lang="ru-RU" dirty="0" smtClean="0"/>
              <a:t> 3 </a:t>
            </a:r>
            <a:r>
              <a:rPr lang="ru-RU" dirty="0" err="1" smtClean="0"/>
              <a:t>есе</a:t>
            </a:r>
            <a:r>
              <a:rPr lang="ru-RU" dirty="0" smtClean="0"/>
              <a:t> аз.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467368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 </a:t>
            </a:r>
            <a:r>
              <a:rPr lang="ru-RU" b="1" dirty="0" err="1" smtClean="0"/>
              <a:t>Қыздыру шамдары</a:t>
            </a:r>
            <a:endParaRPr lang="ru-RU" dirty="0" smtClean="0"/>
          </a:p>
          <a:p>
            <a:r>
              <a:rPr lang="ru-RU" dirty="0" err="1" smtClean="0"/>
              <a:t>ҚШ-да жарық энергиясы</a:t>
            </a:r>
            <a:r>
              <a:rPr lang="ru-RU" dirty="0" smtClean="0"/>
              <a:t> </a:t>
            </a:r>
            <a:r>
              <a:rPr lang="ru-RU" dirty="0" err="1" smtClean="0"/>
              <a:t>арнайы</a:t>
            </a:r>
            <a:r>
              <a:rPr lang="ru-RU" dirty="0" smtClean="0"/>
              <a:t> </a:t>
            </a:r>
            <a:r>
              <a:rPr lang="ru-RU" dirty="0" err="1" smtClean="0"/>
              <a:t>металдардан</a:t>
            </a:r>
            <a:r>
              <a:rPr lang="ru-RU" dirty="0" smtClean="0"/>
              <a:t> </a:t>
            </a:r>
            <a:r>
              <a:rPr lang="ru-RU" dirty="0" err="1" smtClean="0"/>
              <a:t>жасалған, қылдың электр</a:t>
            </a:r>
            <a:r>
              <a:rPr lang="ru-RU" dirty="0" smtClean="0"/>
              <a:t> </a:t>
            </a:r>
            <a:r>
              <a:rPr lang="ru-RU" dirty="0" err="1" smtClean="0"/>
              <a:t>энергиясының күшімен жарықтану температурасына</a:t>
            </a:r>
            <a:r>
              <a:rPr lang="ru-RU" dirty="0" smtClean="0"/>
              <a:t> </a:t>
            </a:r>
            <a:r>
              <a:rPr lang="ru-RU" dirty="0" err="1" smtClean="0"/>
              <a:t>дейін</a:t>
            </a:r>
            <a:r>
              <a:rPr lang="ru-RU" dirty="0" smtClean="0"/>
              <a:t> </a:t>
            </a:r>
            <a:r>
              <a:rPr lang="ru-RU" dirty="0" err="1" smtClean="0"/>
              <a:t>қызуы салдарынан</a:t>
            </a:r>
            <a:r>
              <a:rPr lang="ru-RU" dirty="0" smtClean="0"/>
              <a:t> </a:t>
            </a:r>
            <a:r>
              <a:rPr lang="ru-RU" dirty="0" err="1" smtClean="0"/>
              <a:t>болады</a:t>
            </a:r>
            <a:r>
              <a:rPr lang="ru-RU" dirty="0" smtClean="0"/>
              <a:t>.</a:t>
            </a:r>
          </a:p>
          <a:p>
            <a:r>
              <a:rPr lang="ru-RU" dirty="0" smtClean="0"/>
              <a:t>1. ҚШ </a:t>
            </a:r>
            <a:r>
              <a:rPr lang="ru-RU" dirty="0" err="1" smtClean="0"/>
              <a:t>қыза отырып</a:t>
            </a:r>
            <a:r>
              <a:rPr lang="ru-RU" dirty="0" smtClean="0"/>
              <a:t> </a:t>
            </a:r>
            <a:r>
              <a:rPr lang="ru-RU" dirty="0" err="1" smtClean="0"/>
              <a:t>бөлменің микроклиматына</a:t>
            </a:r>
            <a:r>
              <a:rPr lang="ru-RU" dirty="0" smtClean="0"/>
              <a:t> </a:t>
            </a:r>
            <a:r>
              <a:rPr lang="ru-RU" dirty="0" err="1" smtClean="0"/>
              <a:t>жағымсыз әсерін тигізеді</a:t>
            </a:r>
            <a:r>
              <a:rPr lang="ru-RU" dirty="0" smtClean="0"/>
              <a:t>.</a:t>
            </a:r>
          </a:p>
          <a:p>
            <a:r>
              <a:rPr lang="ru-RU" dirty="0" smtClean="0"/>
              <a:t>2. ҚШ </a:t>
            </a:r>
            <a:r>
              <a:rPr lang="ru-RU" dirty="0" err="1" smtClean="0"/>
              <a:t>үзіліссіз сәулелені спектрін</a:t>
            </a:r>
            <a:r>
              <a:rPr lang="ru-RU" dirty="0" smtClean="0"/>
              <a:t> </a:t>
            </a:r>
            <a:r>
              <a:rPr lang="ru-RU" dirty="0" err="1" smtClean="0"/>
              <a:t>береді</a:t>
            </a:r>
            <a:r>
              <a:rPr lang="ru-RU" dirty="0" smtClean="0"/>
              <a:t> </a:t>
            </a:r>
            <a:r>
              <a:rPr lang="ru-RU" dirty="0" err="1" smtClean="0"/>
              <a:t>және құрамында ашық қықзыл сәуле басым</a:t>
            </a:r>
            <a:r>
              <a:rPr lang="ru-RU" dirty="0" smtClean="0"/>
              <a:t>.</a:t>
            </a:r>
          </a:p>
          <a:p>
            <a:r>
              <a:rPr lang="ru-RU" dirty="0" smtClean="0"/>
              <a:t>3. ПӘК </a:t>
            </a:r>
            <a:r>
              <a:rPr lang="ru-RU" dirty="0" err="1" smtClean="0"/>
              <a:t>деңгейінің төмендігімен сипатталады</a:t>
            </a:r>
            <a:r>
              <a:rPr lang="ru-RU" dirty="0" smtClean="0"/>
              <a:t>, </a:t>
            </a:r>
            <a:r>
              <a:rPr lang="ru-RU" dirty="0" err="1" smtClean="0"/>
              <a:t>себебі</a:t>
            </a:r>
            <a:r>
              <a:rPr lang="ru-RU" dirty="0" smtClean="0"/>
              <a:t> </a:t>
            </a:r>
            <a:r>
              <a:rPr lang="ru-RU" dirty="0" err="1" smtClean="0"/>
              <a:t>жұмсалатын энергияның </a:t>
            </a:r>
            <a:r>
              <a:rPr lang="ru-RU" dirty="0" smtClean="0"/>
              <a:t>тек 20-30%</a:t>
            </a:r>
            <a:r>
              <a:rPr lang="ru-RU" dirty="0" err="1" smtClean="0"/>
              <a:t>-ғана жарықтың сәулеленуіне айналады</a:t>
            </a:r>
            <a:r>
              <a:rPr lang="ru-RU" dirty="0" smtClean="0"/>
              <a:t>.</a:t>
            </a:r>
          </a:p>
          <a:p>
            <a:r>
              <a:rPr lang="ru-RU" dirty="0" smtClean="0"/>
              <a:t>4. </a:t>
            </a:r>
            <a:r>
              <a:rPr lang="ru-RU" dirty="0" err="1" smtClean="0"/>
              <a:t>Оларға жоғары жарықтылық тән</a:t>
            </a:r>
            <a:endParaRPr lang="ru-RU" dirty="0" smtClean="0"/>
          </a:p>
          <a:p>
            <a:r>
              <a:rPr lang="ru-RU" dirty="0" smtClean="0"/>
              <a:t>5. </a:t>
            </a:r>
            <a:r>
              <a:rPr lang="ru-RU" dirty="0" err="1" smtClean="0"/>
              <a:t>пайдалану</a:t>
            </a:r>
            <a:r>
              <a:rPr lang="ru-RU" dirty="0" smtClean="0"/>
              <a:t> </a:t>
            </a:r>
            <a:r>
              <a:rPr lang="ru-RU" dirty="0" err="1" smtClean="0"/>
              <a:t>мерзімі</a:t>
            </a:r>
            <a:r>
              <a:rPr lang="ru-RU" dirty="0" smtClean="0"/>
              <a:t> 1000 </a:t>
            </a:r>
            <a:r>
              <a:rPr lang="ru-RU" dirty="0" err="1" smtClean="0"/>
              <a:t>сағат </a:t>
            </a:r>
            <a:r>
              <a:rPr lang="ru-RU" dirty="0" smtClean="0"/>
              <a:t>(</a:t>
            </a:r>
            <a:r>
              <a:rPr lang="ru-RU" dirty="0" err="1" smtClean="0"/>
              <a:t>кейде</a:t>
            </a:r>
            <a:r>
              <a:rPr lang="ru-RU" dirty="0" smtClean="0"/>
              <a:t> 2000 </a:t>
            </a:r>
            <a:r>
              <a:rPr lang="ru-RU" dirty="0" err="1" smtClean="0"/>
              <a:t>сағатқа жетеді</a:t>
            </a:r>
            <a:r>
              <a:rPr lang="ru-RU" dirty="0" smtClean="0"/>
              <a:t>, </a:t>
            </a:r>
            <a:r>
              <a:rPr lang="ru-RU" dirty="0" err="1" smtClean="0"/>
              <a:t>пайдалану</a:t>
            </a:r>
            <a:r>
              <a:rPr lang="ru-RU" dirty="0" smtClean="0"/>
              <a:t> </a:t>
            </a:r>
            <a:r>
              <a:rPr lang="ru-RU" dirty="0" err="1" smtClean="0"/>
              <a:t>кезінде</a:t>
            </a:r>
            <a:r>
              <a:rPr lang="ru-RU" dirty="0" smtClean="0"/>
              <a:t> </a:t>
            </a:r>
            <a:r>
              <a:rPr lang="ru-RU" dirty="0" err="1" smtClean="0"/>
              <a:t>жарық беруі</a:t>
            </a:r>
            <a:r>
              <a:rPr lang="ru-RU" dirty="0" smtClean="0"/>
              <a:t> 25%-ке </a:t>
            </a:r>
            <a:r>
              <a:rPr lang="ru-RU" dirty="0" err="1" smtClean="0"/>
              <a:t>төмендейді</a:t>
            </a:r>
            <a:r>
              <a:rPr lang="ru-RU" dirty="0" smtClean="0"/>
              <a:t>. </a:t>
            </a:r>
            <a:r>
              <a:rPr lang="ru-RU" dirty="0" err="1" smtClean="0"/>
              <a:t>Жарық көздерінің салыстырмалы</a:t>
            </a:r>
            <a:r>
              <a:rPr lang="ru-RU" dirty="0" smtClean="0"/>
              <a:t> </a:t>
            </a:r>
            <a:r>
              <a:rPr lang="ru-RU" dirty="0" err="1" smtClean="0"/>
              <a:t>сипаттамасы</a:t>
            </a:r>
            <a:r>
              <a:rPr lang="ru-RU" dirty="0" smtClean="0"/>
              <a:t> 4.2. </a:t>
            </a:r>
            <a:r>
              <a:rPr lang="ru-RU" dirty="0" err="1" smtClean="0"/>
              <a:t>кестеде</a:t>
            </a:r>
            <a:r>
              <a:rPr lang="ru-RU" dirty="0" smtClean="0"/>
              <a:t> </a:t>
            </a:r>
            <a:r>
              <a:rPr lang="ru-RU" dirty="0" err="1" smtClean="0"/>
              <a:t>берілген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Бақылау сұрақтары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kk-KZ" dirty="0" smtClean="0"/>
              <a:t>Газразрядты шамдардың дұмыс істеу принципі</a:t>
            </a:r>
          </a:p>
          <a:p>
            <a:pPr>
              <a:buNone/>
            </a:pPr>
            <a:r>
              <a:rPr lang="kk-KZ" dirty="0" smtClean="0"/>
              <a:t>Люминафор не үшін қажет?</a:t>
            </a:r>
          </a:p>
          <a:p>
            <a:pPr>
              <a:buNone/>
            </a:pPr>
            <a:r>
              <a:rPr lang="ru-RU" dirty="0" err="1" smtClean="0"/>
              <a:t>Газды-разрядты</a:t>
            </a:r>
            <a:r>
              <a:rPr lang="ru-RU" dirty="0" smtClean="0"/>
              <a:t> </a:t>
            </a:r>
            <a:r>
              <a:rPr lang="ru-RU" dirty="0" err="1" smtClean="0"/>
              <a:t>шамдардың түрлері</a:t>
            </a:r>
            <a:endParaRPr lang="ru-RU" dirty="0" smtClean="0"/>
          </a:p>
          <a:p>
            <a:pPr>
              <a:buNone/>
            </a:pPr>
            <a:r>
              <a:rPr lang="kk-KZ" dirty="0" smtClean="0"/>
              <a:t>Қыздыру шамадрының жұмыс істеу принципі, қасиеттері</a:t>
            </a:r>
          </a:p>
          <a:p>
            <a:pPr>
              <a:buNone/>
            </a:pPr>
            <a:r>
              <a:rPr lang="kk-KZ" dirty="0" smtClean="0"/>
              <a:t>Қыздыру шамадары неліктен өндірісте қолданылмайды?</a:t>
            </a:r>
          </a:p>
          <a:p>
            <a:pPr>
              <a:buNone/>
            </a:pPr>
            <a:r>
              <a:rPr lang="kk-KZ" dirty="0" smtClean="0"/>
              <a:t>Қай жағдайда қыздыру шамдары қолданылады?</a:t>
            </a:r>
          </a:p>
          <a:p>
            <a:pPr>
              <a:buNone/>
            </a:pPr>
            <a:r>
              <a:rPr lang="kk-KZ" dirty="0" smtClean="0"/>
              <a:t>Люминесцентті шамдардың түрлерін атап өтіңіз</a:t>
            </a:r>
          </a:p>
          <a:p>
            <a:pPr>
              <a:buNone/>
            </a:pPr>
            <a:r>
              <a:rPr lang="ru-RU" dirty="0" err="1" smtClean="0"/>
              <a:t>Люменисцентті</a:t>
            </a:r>
            <a:r>
              <a:rPr lang="ru-RU" dirty="0" smtClean="0"/>
              <a:t> </a:t>
            </a:r>
            <a:r>
              <a:rPr lang="ru-RU" dirty="0" err="1" smtClean="0"/>
              <a:t>шамдардың артықшылығы</a:t>
            </a:r>
            <a:endParaRPr lang="ru-RU" dirty="0" smtClean="0"/>
          </a:p>
          <a:p>
            <a:pPr>
              <a:buNone/>
            </a:pPr>
            <a:endParaRPr lang="kk-KZ" dirty="0" smtClean="0"/>
          </a:p>
          <a:p>
            <a:pPr>
              <a:buNone/>
            </a:pPr>
            <a:endParaRPr lang="kk-KZ" dirty="0" smtClean="0"/>
          </a:p>
          <a:p>
            <a:pPr>
              <a:buNone/>
            </a:pPr>
            <a:endParaRPr lang="kk-KZ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kk-KZ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289</TotalTime>
  <Words>522</Words>
  <Application>Microsoft Office PowerPoint</Application>
  <PresentationFormat>Экран (4:3)</PresentationFormat>
  <Paragraphs>59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Поток</vt:lpstr>
      <vt:lpstr>Қазіргі жарық көздері. Қыздыру шамдары. Люминесцентті шамдар.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Бақылау сұрақтары</vt:lpstr>
    </vt:vector>
  </TitlesOfParts>
  <Company>Organization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Қазіргі жарық көздері. Қыздыру шамдары. Люминесцентті шамдар.</dc:title>
  <dc:creator>Azamat</dc:creator>
  <cp:lastModifiedBy>Azamat</cp:lastModifiedBy>
  <cp:revision>19</cp:revision>
  <dcterms:created xsi:type="dcterms:W3CDTF">2020-09-09T02:53:19Z</dcterms:created>
  <dcterms:modified xsi:type="dcterms:W3CDTF">2020-09-09T07:44:36Z</dcterms:modified>
</cp:coreProperties>
</file>